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7" r:id="rId3"/>
    <p:sldId id="257" r:id="rId4"/>
    <p:sldId id="258" r:id="rId5"/>
    <p:sldId id="259" r:id="rId6"/>
    <p:sldId id="265" r:id="rId7"/>
    <p:sldId id="261" r:id="rId8"/>
    <p:sldId id="264" r:id="rId9"/>
    <p:sldId id="263" r:id="rId10"/>
    <p:sldId id="26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08"/>
    <p:restoredTop sz="94707"/>
  </p:normalViewPr>
  <p:slideViewPr>
    <p:cSldViewPr snapToGrid="0">
      <p:cViewPr varScale="1">
        <p:scale>
          <a:sx n="115" d="100"/>
          <a:sy n="115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63F00-EB2F-4E4E-B20B-46C5BA302243}" type="datetimeFigureOut">
              <a:rPr kumimoji="1" lang="zh-CN" altLang="en-US" smtClean="0"/>
              <a:t>2023/6/5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772EE-FC9E-2942-A057-8199D17B15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819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772EE-FC9E-2942-A057-8199D17B1510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4090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00160-090B-55B7-1316-6FCD7DD7E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0D7903B-7D6E-9F5F-B9D2-F28E54E16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15A066-FC51-DBBF-A2A7-D8FF5CADC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7EDB-C9A1-B944-AF51-EBD529AE77B0}" type="datetimeFigureOut">
              <a:rPr kumimoji="1" lang="zh-CN" altLang="en-US" smtClean="0"/>
              <a:t>2023/6/5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C25A4D-1231-4B8A-C097-7E82DDBB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D9FF6C-550B-A39E-14C4-FA4103EC1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DAF5E-BD37-D345-8FA4-A218719337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670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CAD1BE-7DC0-A606-70E1-775E4FDD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6E8F01-A55B-B8A1-DBCB-86B4F73CB9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A579F1-AA6B-9A2D-FDED-5E8683C8B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7EDB-C9A1-B944-AF51-EBD529AE77B0}" type="datetimeFigureOut">
              <a:rPr kumimoji="1" lang="zh-CN" altLang="en-US" smtClean="0"/>
              <a:t>2023/6/5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8DEE42-52DE-3B8C-B319-19326531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B0CEAB-F5AC-FFFE-A4E8-3326D17E1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DAF5E-BD37-D345-8FA4-A218719337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8942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FA36D71-4FC7-34C2-3DE5-ED37E3C418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051DEE-C503-DA98-1679-FB16DA911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2ACEB2-193C-579C-2995-105705F33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7EDB-C9A1-B944-AF51-EBD529AE77B0}" type="datetimeFigureOut">
              <a:rPr kumimoji="1" lang="zh-CN" altLang="en-US" smtClean="0"/>
              <a:t>2023/6/5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EB47E3-1FAE-160F-FD51-13894121B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6BC6DC-519D-4843-01C9-715BD1EBC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DAF5E-BD37-D345-8FA4-A218719337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8076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B51B5-6AA6-24B3-3EAA-AEC63E282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54E167-E860-5E08-2C65-4EF3F6E99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1D1DA9-F0DE-2B3A-49D8-DFDAEC56D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7EDB-C9A1-B944-AF51-EBD529AE77B0}" type="datetimeFigureOut">
              <a:rPr kumimoji="1" lang="zh-CN" altLang="en-US" smtClean="0"/>
              <a:t>2023/6/5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2AFA72-F52A-05BE-4CF3-BC46BA74A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58EEF7-463F-074F-6D73-B5DDC5F23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DAF5E-BD37-D345-8FA4-A218719337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3737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3FD18B-D9DE-0C32-4BB0-96A6C2689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4AB606-4E32-0FC7-39E4-FE48F184C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AFEAF4-75C2-A652-21DA-6ADF2EA64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7EDB-C9A1-B944-AF51-EBD529AE77B0}" type="datetimeFigureOut">
              <a:rPr kumimoji="1" lang="zh-CN" altLang="en-US" smtClean="0"/>
              <a:t>2023/6/5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45C77F-1A06-325F-6CB5-40F8F4513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9E559A-A2DA-93CA-6F97-634AF9DC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DAF5E-BD37-D345-8FA4-A218719337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7161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D6232-82DD-6DA5-AC8C-85A23707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04A2A3-4CD1-9C9B-CEC6-B8FD94940A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EE28C7-1FA7-48D4-4347-006EB86F6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49CCAB-B635-38AC-DED8-94CB0E448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7EDB-C9A1-B944-AF51-EBD529AE77B0}" type="datetimeFigureOut">
              <a:rPr kumimoji="1" lang="zh-CN" altLang="en-US" smtClean="0"/>
              <a:t>2023/6/5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725E3D-242D-9133-7194-A8861421A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9B3D74-AD3A-58D5-D3F4-6EB192ECE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DAF5E-BD37-D345-8FA4-A218719337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180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B2FDB3-944B-8981-8A19-08E7B0BF1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8F6DBA-BA93-2CE2-C9C4-E1597EFF1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24D91F-CEB4-09F9-BD51-45155E8D3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06D3AC7-CD11-ADF6-075F-D33B5D0DCD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50FC21-080B-A391-8AAD-806A846AA1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2951590-CCD2-ED77-2BE2-2B21B4732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7EDB-C9A1-B944-AF51-EBD529AE77B0}" type="datetimeFigureOut">
              <a:rPr kumimoji="1" lang="zh-CN" altLang="en-US" smtClean="0"/>
              <a:t>2023/6/5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4F030BE-242F-6D05-A298-39DC3A8AD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A5EFA8-4F6F-7B75-23C4-CC01BDBEC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DAF5E-BD37-D345-8FA4-A218719337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80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D6AE06-DC12-B362-D99C-7E5F4D32D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355EF3D-C80E-D903-F655-322DAC6EA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7EDB-C9A1-B944-AF51-EBD529AE77B0}" type="datetimeFigureOut">
              <a:rPr kumimoji="1" lang="zh-CN" altLang="en-US" smtClean="0"/>
              <a:t>2023/6/5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37BACF-AEFB-ED56-1320-A38FCDF0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DDF4F2-0336-7E15-E1C3-FEA9AD942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DAF5E-BD37-D345-8FA4-A218719337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3469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6B529A7-7AD6-06DE-BA0B-0EE59CE4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7EDB-C9A1-B944-AF51-EBD529AE77B0}" type="datetimeFigureOut">
              <a:rPr kumimoji="1" lang="zh-CN" altLang="en-US" smtClean="0"/>
              <a:t>2023/6/5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BF57558-058D-8725-F472-FF6C11D84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32CC5A-641E-2062-877D-42E4F30D2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DAF5E-BD37-D345-8FA4-A218719337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2736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E2B501-1FB9-BC4E-9B0D-77B28458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57AF0E-1C3B-E023-6B6D-8EA9BFE7C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281A04-F7C8-8B24-3F59-5E4E03BAB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F2509A-09FC-09E8-8083-52C24B135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7EDB-C9A1-B944-AF51-EBD529AE77B0}" type="datetimeFigureOut">
              <a:rPr kumimoji="1" lang="zh-CN" altLang="en-US" smtClean="0"/>
              <a:t>2023/6/5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C8AF23-6CDB-2DF5-CA6C-C7170DF01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D1C08B-701F-E81A-3F8B-484D46D0F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DAF5E-BD37-D345-8FA4-A218719337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6949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EAA30-3DB0-DC1D-69C2-C4726C968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B08A93E-35D9-FF54-4CA1-0BB26E7F6D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5AD29A-DF41-2AE4-F603-435C2B259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BC960B-703E-21E7-5DDD-44F3E4671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7EDB-C9A1-B944-AF51-EBD529AE77B0}" type="datetimeFigureOut">
              <a:rPr kumimoji="1" lang="zh-CN" altLang="en-US" smtClean="0"/>
              <a:t>2023/6/5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310179-B9A5-4E42-3A30-C0DF0225F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A36A39-52F9-3049-7C1A-0FD164F3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DAF5E-BD37-D345-8FA4-A218719337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4687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DCF2411-ECAE-C292-3F65-69B878D2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C226B7-FF34-7D8A-3192-FD20D70A0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6E14F6-23C9-22C3-7C7B-E307328D52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E7EDB-C9A1-B944-AF51-EBD529AE77B0}" type="datetimeFigureOut">
              <a:rPr kumimoji="1" lang="zh-CN" altLang="en-US" smtClean="0"/>
              <a:t>2023/6/5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3C63AA-BC2A-9B0D-8A19-19CDD27075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88F2B4-0E1C-0193-FD18-212711F8D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DAF5E-BD37-D345-8FA4-A218719337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525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B5DBCE6F-3AA8-6AD6-CB7F-76D5EEB63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2731" y="1542402"/>
            <a:ext cx="5186842" cy="2387918"/>
          </a:xfrm>
        </p:spPr>
        <p:txBody>
          <a:bodyPr anchor="b">
            <a:normAutofit/>
          </a:bodyPr>
          <a:lstStyle/>
          <a:p>
            <a:r>
              <a:rPr kumimoji="1" lang="de-DE" altLang="zh-CN" sz="5200" dirty="0">
                <a:solidFill>
                  <a:schemeClr val="tx2"/>
                </a:solidFill>
              </a:rPr>
              <a:t>Laborprojekt</a:t>
            </a:r>
            <a:endParaRPr kumimoji="1" lang="zh-CN" altLang="en-US" sz="5200" dirty="0">
              <a:solidFill>
                <a:schemeClr val="tx2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3F7FB88-6EFF-7916-CB95-2FB1E1028F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2135" y="4001587"/>
            <a:ext cx="5188034" cy="682079"/>
          </a:xfrm>
        </p:spPr>
        <p:txBody>
          <a:bodyPr>
            <a:normAutofit/>
          </a:bodyPr>
          <a:lstStyle/>
          <a:p>
            <a:r>
              <a:rPr kumimoji="1" lang="de-DE" altLang="zh-CN" dirty="0">
                <a:solidFill>
                  <a:schemeClr val="tx2"/>
                </a:solidFill>
              </a:rPr>
              <a:t>Big </a:t>
            </a:r>
            <a:r>
              <a:rPr kumimoji="1" lang="en-GB" altLang="zh-CN" dirty="0">
                <a:solidFill>
                  <a:schemeClr val="tx2"/>
                </a:solidFill>
              </a:rPr>
              <a:t>Data Machine Learning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1131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E75964-6A45-9E68-694E-2D000ABAD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de-DE" altLang="zh-CN" dirty="0"/>
              <a:t>Ergebnis</a:t>
            </a:r>
            <a:endParaRPr kumimoji="1" lang="zh-CN" altLang="en-US" dirty="0"/>
          </a:p>
        </p:txBody>
      </p:sp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C891E4D4-F9E5-A219-39EC-360569D76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7118"/>
            <a:ext cx="6263280" cy="1325562"/>
          </a:xfrm>
        </p:spPr>
      </p:pic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9B8CA0DC-E11E-AFE4-B96C-305E94841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10882"/>
            <a:ext cx="6528631" cy="14327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84828C4-3C04-3B4F-65AD-CBA32381DAD3}"/>
              </a:ext>
            </a:extLst>
          </p:cNvPr>
          <p:cNvSpPr txBox="1"/>
          <p:nvPr/>
        </p:nvSpPr>
        <p:spPr>
          <a:xfrm>
            <a:off x="1243013" y="1585913"/>
            <a:ext cx="2500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de-DE" altLang="zh-CN" sz="2800" dirty="0"/>
              <a:t>SVM :</a:t>
            </a:r>
            <a:endParaRPr kumimoji="1"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D7E9228-1297-EB25-DEB7-24FA8DC45F52}"/>
              </a:ext>
            </a:extLst>
          </p:cNvPr>
          <p:cNvSpPr txBox="1"/>
          <p:nvPr/>
        </p:nvSpPr>
        <p:spPr>
          <a:xfrm>
            <a:off x="1243013" y="3830171"/>
            <a:ext cx="3286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de-DE" altLang="zh-CN" sz="2800" dirty="0"/>
              <a:t>neuronalen Netz :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13005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E75D85A-3DC6-C3DE-3D45-3F19AB263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805" y="424293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CN" sz="4000" dirty="0" err="1"/>
              <a:t>Ziel</a:t>
            </a:r>
            <a:r>
              <a:rPr kumimoji="1" lang="en-US" altLang="zh-CN" sz="4000" dirty="0"/>
              <a:t> des </a:t>
            </a:r>
            <a:r>
              <a:rPr kumimoji="1" lang="de-DE" altLang="zh-CN" sz="4000" dirty="0"/>
              <a:t>Projekts</a:t>
            </a:r>
          </a:p>
        </p:txBody>
      </p:sp>
      <p:pic>
        <p:nvPicPr>
          <p:cNvPr id="4" name="内容占位符 3" descr="文本, 表格&#10;&#10;中度可信度描述已自动生成">
            <a:extLst>
              <a:ext uri="{FF2B5EF4-FFF2-40B4-BE49-F238E27FC236}">
                <a16:creationId xmlns:a16="http://schemas.microsoft.com/office/drawing/2014/main" id="{D88AA458-06E0-3A33-6913-8DA95962C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0125" t="52338" r="9390" b="33426"/>
          <a:stretch/>
        </p:blipFill>
        <p:spPr>
          <a:xfrm>
            <a:off x="443376" y="2817629"/>
            <a:ext cx="4256747" cy="1162855"/>
          </a:xfrm>
          <a:prstGeom prst="rect">
            <a:avLst/>
          </a:prstGeom>
        </p:spPr>
      </p:pic>
      <p:pic>
        <p:nvPicPr>
          <p:cNvPr id="5" name="图片 4" descr="文本, 表格&#10;&#10;中度可信度描述已自动生成">
            <a:extLst>
              <a:ext uri="{FF2B5EF4-FFF2-40B4-BE49-F238E27FC236}">
                <a16:creationId xmlns:a16="http://schemas.microsoft.com/office/drawing/2014/main" id="{E3A559B3-2738-8183-BDBD-095A1DA5C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1" t="83280" r="58740" b="-1374"/>
          <a:stretch/>
        </p:blipFill>
        <p:spPr>
          <a:xfrm>
            <a:off x="7287086" y="2767168"/>
            <a:ext cx="4136706" cy="1263776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CF49411E-5252-2E7C-86C4-59434A2C3745}"/>
              </a:ext>
            </a:extLst>
          </p:cNvPr>
          <p:cNvCxnSpPr/>
          <p:nvPr/>
        </p:nvCxnSpPr>
        <p:spPr>
          <a:xfrm>
            <a:off x="5143499" y="3201309"/>
            <a:ext cx="1700213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1FEC207-3346-34A5-55AD-D6E290D7DC47}"/>
              </a:ext>
            </a:extLst>
          </p:cNvPr>
          <p:cNvSpPr txBox="1"/>
          <p:nvPr/>
        </p:nvSpPr>
        <p:spPr>
          <a:xfrm>
            <a:off x="5143500" y="2286162"/>
            <a:ext cx="170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de-DE" altLang="zh-CN" dirty="0"/>
              <a:t>Klassifikatoren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BD6E70-0E43-CC3E-E08C-055519E1B98F}"/>
              </a:ext>
            </a:extLst>
          </p:cNvPr>
          <p:cNvSpPr txBox="1"/>
          <p:nvPr/>
        </p:nvSpPr>
        <p:spPr>
          <a:xfrm>
            <a:off x="5143498" y="3740841"/>
            <a:ext cx="17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de-DE" altLang="zh-CN" dirty="0"/>
              <a:t>SVM, Random Forest, DNN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3575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C518958-43D0-1396-ED89-BA0E8978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kumimoji="1" lang="de-DE" altLang="zh-CN" sz="4000"/>
              <a:t>Datensatz kennenlernen</a:t>
            </a:r>
            <a:endParaRPr kumimoji="1"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E32527-07B6-49A0-0D53-6395A1179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280" y="1533495"/>
            <a:ext cx="4152774" cy="4303464"/>
          </a:xfrm>
        </p:spPr>
        <p:txBody>
          <a:bodyPr>
            <a:normAutofit/>
          </a:bodyPr>
          <a:lstStyle/>
          <a:p>
            <a:r>
              <a:rPr kumimoji="1" lang="de-DE" altLang="zh-CN" sz="2000" dirty="0"/>
              <a:t>Jeder Ordner repräsentiert ein Kugellager</a:t>
            </a:r>
          </a:p>
          <a:p>
            <a:r>
              <a:rPr kumimoji="1" lang="de-DE" altLang="zh-CN" sz="2000" dirty="0"/>
              <a:t>Es gibt zwei Arten von Dateien in jedem Ordner </a:t>
            </a:r>
            <a:endParaRPr kumimoji="1" lang="zh-CN" altLang="en-US" sz="2000" dirty="0"/>
          </a:p>
        </p:txBody>
      </p:sp>
      <p:pic>
        <p:nvPicPr>
          <p:cNvPr id="5" name="图片 4" descr="文本, 表格&#10;&#10;中度可信度描述已自动生成">
            <a:extLst>
              <a:ext uri="{FF2B5EF4-FFF2-40B4-BE49-F238E27FC236}">
                <a16:creationId xmlns:a16="http://schemas.microsoft.com/office/drawing/2014/main" id="{A8752CA4-5A1C-46AD-1628-69A745816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63" r="6971" b="58206"/>
          <a:stretch/>
        </p:blipFill>
        <p:spPr>
          <a:xfrm>
            <a:off x="5175962" y="1429680"/>
            <a:ext cx="6783080" cy="1765713"/>
          </a:xfrm>
          <a:prstGeom prst="rect">
            <a:avLst/>
          </a:prstGeom>
        </p:spPr>
      </p:pic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0593BA96-BA1F-66EC-1089-B4EB82B63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373"/>
          <a:stretch/>
        </p:blipFill>
        <p:spPr>
          <a:xfrm>
            <a:off x="838200" y="3282815"/>
            <a:ext cx="3042108" cy="2754169"/>
          </a:xfrm>
          <a:prstGeom prst="rect">
            <a:avLst/>
          </a:prstGeom>
        </p:spPr>
      </p:pic>
      <p:pic>
        <p:nvPicPr>
          <p:cNvPr id="9" name="图片 8" descr="表格&#10;&#10;描述已自动生成">
            <a:extLst>
              <a:ext uri="{FF2B5EF4-FFF2-40B4-BE49-F238E27FC236}">
                <a16:creationId xmlns:a16="http://schemas.microsoft.com/office/drawing/2014/main" id="{8169650E-D7FE-F647-8EFC-0A9B604EBF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88"/>
          <a:stretch/>
        </p:blipFill>
        <p:spPr>
          <a:xfrm>
            <a:off x="5615757" y="3195393"/>
            <a:ext cx="1967830" cy="275283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81A0023-626B-B039-CAEB-0048163F3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5757" y="6174237"/>
            <a:ext cx="1929077" cy="228874"/>
          </a:xfrm>
          <a:prstGeom prst="rect">
            <a:avLst/>
          </a:prstGeom>
        </p:spPr>
      </p:pic>
      <p:sp>
        <p:nvSpPr>
          <p:cNvPr id="4" name="左大括号 3">
            <a:extLst>
              <a:ext uri="{FF2B5EF4-FFF2-40B4-BE49-F238E27FC236}">
                <a16:creationId xmlns:a16="http://schemas.microsoft.com/office/drawing/2014/main" id="{5D59356D-ABBE-B3D8-4C1E-AF54F9EA581E}"/>
              </a:ext>
            </a:extLst>
          </p:cNvPr>
          <p:cNvSpPr/>
          <p:nvPr/>
        </p:nvSpPr>
        <p:spPr>
          <a:xfrm>
            <a:off x="4239878" y="3294225"/>
            <a:ext cx="471487" cy="2754169"/>
          </a:xfrm>
          <a:prstGeom prst="leftBrace">
            <a:avLst>
              <a:gd name="adj1" fmla="val 8333"/>
              <a:gd name="adj2" fmla="val 47517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1497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518958-43D0-1396-ED89-BA0E8978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kumimoji="1" lang="de-DE" altLang="zh-CN" sz="4000" dirty="0"/>
              <a:t>Datensatz kennenlernen</a:t>
            </a:r>
            <a:endParaRPr kumimoji="1"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E32527-07B6-49A0-0D53-6395A1179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kumimoji="1" lang="de-DE" altLang="zh-CN" sz="2000" dirty="0"/>
              <a:t>Es gibt mehrere </a:t>
            </a:r>
            <a:r>
              <a:rPr kumimoji="1" lang="de-DE" altLang="zh-CN" sz="2000" dirty="0" err="1"/>
              <a:t>acc</a:t>
            </a:r>
            <a:r>
              <a:rPr kumimoji="1" lang="de-DE" altLang="zh-CN" sz="2000" dirty="0"/>
              <a:t>_#.</a:t>
            </a:r>
            <a:r>
              <a:rPr kumimoji="1" lang="de-DE" altLang="zh-CN" sz="2000" dirty="0" err="1"/>
              <a:t>csv</a:t>
            </a:r>
            <a:r>
              <a:rPr kumimoji="1" lang="de-DE" altLang="zh-CN" sz="2000" dirty="0"/>
              <a:t> in eine Order.</a:t>
            </a:r>
          </a:p>
        </p:txBody>
      </p:sp>
      <p:pic>
        <p:nvPicPr>
          <p:cNvPr id="5" name="图片 4" descr="文本, 表格&#10;&#10;中度可信度描述已自动生成">
            <a:extLst>
              <a:ext uri="{FF2B5EF4-FFF2-40B4-BE49-F238E27FC236}">
                <a16:creationId xmlns:a16="http://schemas.microsoft.com/office/drawing/2014/main" id="{A8752CA4-5A1C-46AD-1628-69A745816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2" t="40853" r="9391" b="33426"/>
          <a:stretch/>
        </p:blipFill>
        <p:spPr>
          <a:xfrm>
            <a:off x="5186363" y="1654278"/>
            <a:ext cx="6310795" cy="1103969"/>
          </a:xfrm>
          <a:prstGeom prst="rect">
            <a:avLst/>
          </a:prstGeom>
        </p:spPr>
      </p:pic>
      <p:pic>
        <p:nvPicPr>
          <p:cNvPr id="9" name="图片 8" descr="表格&#10;&#10;描述已自动生成">
            <a:extLst>
              <a:ext uri="{FF2B5EF4-FFF2-40B4-BE49-F238E27FC236}">
                <a16:creationId xmlns:a16="http://schemas.microsoft.com/office/drawing/2014/main" id="{8169650E-D7FE-F647-8EFC-0A9B604EB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88"/>
          <a:stretch/>
        </p:blipFill>
        <p:spPr>
          <a:xfrm>
            <a:off x="1096679" y="2919870"/>
            <a:ext cx="2554123" cy="3573005"/>
          </a:xfrm>
          <a:prstGeom prst="rect">
            <a:avLst/>
          </a:prstGeom>
        </p:spPr>
      </p:pic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A4C5EDA0-CFCC-04CF-5CEC-C0FA739E6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801" y="2919870"/>
            <a:ext cx="1384474" cy="3640624"/>
          </a:xfrm>
          <a:prstGeom prst="rect">
            <a:avLst/>
          </a:prstGeom>
        </p:spPr>
      </p:pic>
      <p:cxnSp>
        <p:nvCxnSpPr>
          <p:cNvPr id="7" name="肘形连接符 6">
            <a:extLst>
              <a:ext uri="{FF2B5EF4-FFF2-40B4-BE49-F238E27FC236}">
                <a16:creationId xmlns:a16="http://schemas.microsoft.com/office/drawing/2014/main" id="{74E91EFB-27F7-F6EA-1535-AA62EA952D9C}"/>
              </a:ext>
            </a:extLst>
          </p:cNvPr>
          <p:cNvCxnSpPr/>
          <p:nvPr/>
        </p:nvCxnSpPr>
        <p:spPr>
          <a:xfrm>
            <a:off x="3757613" y="3128963"/>
            <a:ext cx="3729037" cy="1114425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012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518958-43D0-1396-ED89-BA0E8978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kumimoji="1" lang="de-DE" altLang="zh-CN" sz="4000" dirty="0"/>
              <a:t>Datensatz kennenlernen</a:t>
            </a:r>
            <a:endParaRPr kumimoji="1"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E32527-07B6-49A0-0D53-6395A1179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kumimoji="1" lang="de-DE" altLang="zh-CN" sz="2000" dirty="0"/>
              <a:t>Jede Ordner gibt es nur eine </a:t>
            </a:r>
            <a:r>
              <a:rPr kumimoji="1" lang="de-DE" altLang="zh-CN" sz="2000" dirty="0" err="1"/>
              <a:t>Bearingx_y_health_states.csv</a:t>
            </a:r>
            <a:endParaRPr kumimoji="1" lang="de-DE" altLang="zh-CN" sz="2000" dirty="0"/>
          </a:p>
        </p:txBody>
      </p:sp>
      <p:pic>
        <p:nvPicPr>
          <p:cNvPr id="5" name="图片 4" descr="文本, 表格&#10;&#10;中度可信度描述已自动生成">
            <a:extLst>
              <a:ext uri="{FF2B5EF4-FFF2-40B4-BE49-F238E27FC236}">
                <a16:creationId xmlns:a16="http://schemas.microsoft.com/office/drawing/2014/main" id="{A8752CA4-5A1C-46AD-1628-69A745816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2" t="66217" r="9391" b="-721"/>
          <a:stretch/>
        </p:blipFill>
        <p:spPr>
          <a:xfrm>
            <a:off x="4990974" y="1690532"/>
            <a:ext cx="6211957" cy="14577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101723-1581-FCCA-80D4-4A46D67D1C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079"/>
          <a:stretch/>
        </p:blipFill>
        <p:spPr>
          <a:xfrm>
            <a:off x="966846" y="4109657"/>
            <a:ext cx="3895481" cy="369379"/>
          </a:xfrm>
          <a:prstGeom prst="rect">
            <a:avLst/>
          </a:prstGeom>
        </p:spPr>
      </p:pic>
      <p:pic>
        <p:nvPicPr>
          <p:cNvPr id="8" name="图片 7" descr="图片包含 表格&#10;&#10;描述已自动生成">
            <a:extLst>
              <a:ext uri="{FF2B5EF4-FFF2-40B4-BE49-F238E27FC236}">
                <a16:creationId xmlns:a16="http://schemas.microsoft.com/office/drawing/2014/main" id="{2DEC6F56-9913-8199-AD03-F5BAE01DE6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872" b="30899"/>
          <a:stretch/>
        </p:blipFill>
        <p:spPr>
          <a:xfrm>
            <a:off x="7394587" y="2927419"/>
            <a:ext cx="1404731" cy="3762333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7D381EF6-A8E3-D9A0-7C70-3D41948B5C92}"/>
              </a:ext>
            </a:extLst>
          </p:cNvPr>
          <p:cNvCxnSpPr>
            <a:cxnSpLocks/>
          </p:cNvCxnSpPr>
          <p:nvPr/>
        </p:nvCxnSpPr>
        <p:spPr>
          <a:xfrm>
            <a:off x="5386388" y="4300538"/>
            <a:ext cx="174307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842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表, 直方图&#10;&#10;描述已自动生成">
            <a:extLst>
              <a:ext uri="{FF2B5EF4-FFF2-40B4-BE49-F238E27FC236}">
                <a16:creationId xmlns:a16="http://schemas.microsoft.com/office/drawing/2014/main" id="{459731C5-A6B5-EC09-81C0-5228EBEF6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282" y="1793039"/>
            <a:ext cx="5521421" cy="4292902"/>
          </a:xfrm>
          <a:prstGeom prst="rect">
            <a:avLst/>
          </a:prstGeom>
        </p:spPr>
      </p:pic>
      <p:pic>
        <p:nvPicPr>
          <p:cNvPr id="5" name="内容占位符 4" descr="图表&#10;&#10;描述已自动生成">
            <a:extLst>
              <a:ext uri="{FF2B5EF4-FFF2-40B4-BE49-F238E27FC236}">
                <a16:creationId xmlns:a16="http://schemas.microsoft.com/office/drawing/2014/main" id="{DBD68FDD-41AB-07B2-0068-FF58C8F62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3501" y="4260887"/>
            <a:ext cx="2911506" cy="2241860"/>
          </a:xfrm>
          <a:prstGeom prst="rect">
            <a:avLst/>
          </a:prstGeom>
        </p:spPr>
      </p:pic>
      <p:pic>
        <p:nvPicPr>
          <p:cNvPr id="10" name="图片 9" descr="图表, 折线图&#10;&#10;描述已自动生成">
            <a:extLst>
              <a:ext uri="{FF2B5EF4-FFF2-40B4-BE49-F238E27FC236}">
                <a16:creationId xmlns:a16="http://schemas.microsoft.com/office/drawing/2014/main" id="{41517FAE-F414-DCC1-41FA-625EAC323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953" y="1718390"/>
            <a:ext cx="3042603" cy="22211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9F6E4D2-D734-FA8C-0219-B59DFB25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03" y="310456"/>
            <a:ext cx="10515600" cy="1306443"/>
          </a:xfrm>
        </p:spPr>
        <p:txBody>
          <a:bodyPr>
            <a:normAutofit/>
          </a:bodyPr>
          <a:lstStyle/>
          <a:p>
            <a:r>
              <a:rPr kumimoji="1" lang="de-DE" altLang="zh-CN" sz="4000" dirty="0"/>
              <a:t>Datensatz kennenlernen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321636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C6BEC6B-5C77-412D-B45A-5B0F46FED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D6684D-3EA7-EAFE-9965-8E3ABDD4F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128"/>
            <a:ext cx="3990968" cy="4272681"/>
          </a:xfrm>
        </p:spPr>
        <p:txBody>
          <a:bodyPr>
            <a:normAutofit/>
          </a:bodyPr>
          <a:lstStyle/>
          <a:p>
            <a:r>
              <a:rPr kumimoji="1" lang="de-DE" altLang="zh-CN" sz="2800" dirty="0"/>
              <a:t>Neue Datensatz erstellen</a:t>
            </a:r>
            <a:endParaRPr kumimoji="1" lang="de-DE" altLang="zh-CN" dirty="0"/>
          </a:p>
          <a:p>
            <a:r>
              <a:rPr kumimoji="1" lang="de-DE" altLang="zh-CN" dirty="0"/>
              <a:t>CSV-Dateien lesen und zusammenführen</a:t>
            </a:r>
            <a:r>
              <a:rPr kumimoji="1" lang="zh-CN" altLang="zh-CN" dirty="0"/>
              <a:t> </a:t>
            </a:r>
            <a:endParaRPr kumimoji="1" lang="de-DE" altLang="zh-CN" dirty="0"/>
          </a:p>
          <a:p>
            <a:r>
              <a:rPr kumimoji="1" lang="de-DE" altLang="zh-CN" dirty="0"/>
              <a:t>Features und Labels wählen</a:t>
            </a:r>
          </a:p>
          <a:p>
            <a:endParaRPr kumimoji="1" lang="zh-CN" altLang="en-US" sz="2000" dirty="0"/>
          </a:p>
        </p:txBody>
      </p:sp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65DFF322-15BE-734E-5030-C909128EB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46" b="-2"/>
          <a:stretch/>
        </p:blipFill>
        <p:spPr>
          <a:xfrm>
            <a:off x="5191127" y="1847129"/>
            <a:ext cx="6434161" cy="4460906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D2541BDB-250E-EBEC-7CF3-76F8AB9640D2}"/>
              </a:ext>
            </a:extLst>
          </p:cNvPr>
          <p:cNvSpPr txBox="1">
            <a:spLocks/>
          </p:cNvSpPr>
          <p:nvPr/>
        </p:nvSpPr>
        <p:spPr>
          <a:xfrm>
            <a:off x="836675" y="2607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de-DE" altLang="zh-CN" dirty="0"/>
              <a:t>Daten Vorverarbeitung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6980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C56E3E-1436-EC4E-5DC5-E0758195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 descr="表格&#10;&#10;描述已自动生成">
            <a:extLst>
              <a:ext uri="{FF2B5EF4-FFF2-40B4-BE49-F238E27FC236}">
                <a16:creationId xmlns:a16="http://schemas.microsoft.com/office/drawing/2014/main" id="{F6A60437-5B54-CA5B-4827-A62527680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338" y="463826"/>
            <a:ext cx="11067323" cy="570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43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77D37-74F9-E675-E982-AF4AF691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de-DE" altLang="zh-CN" dirty="0"/>
              <a:t>Klassifikation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75993C-9042-003A-B1F2-3F370BFB6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de-DE" altLang="zh-CN" dirty="0"/>
              <a:t>Trainings- und Testdaten aufteilen. (Testdatenanteil 20%)</a:t>
            </a:r>
          </a:p>
          <a:p>
            <a:r>
              <a:rPr kumimoji="1" lang="de-DE" altLang="zh-CN" dirty="0" err="1"/>
              <a:t>Scikit-Learn-Bilbliothek</a:t>
            </a:r>
            <a:r>
              <a:rPr kumimoji="1" lang="de-DE" altLang="zh-CN" dirty="0"/>
              <a:t> (SVM, Random Forest und Gradient </a:t>
            </a:r>
            <a:r>
              <a:rPr kumimoji="1" lang="de-DE" altLang="zh-CN" dirty="0" err="1"/>
              <a:t>Boosting</a:t>
            </a:r>
            <a:r>
              <a:rPr kumimoji="1" lang="de-DE" altLang="zh-CN" dirty="0"/>
              <a:t>)</a:t>
            </a:r>
          </a:p>
          <a:p>
            <a:r>
              <a:rPr kumimoji="1" lang="de-DE" altLang="zh-CN" dirty="0"/>
              <a:t>Keras Bibliothek (neuronalen Netz)</a:t>
            </a:r>
          </a:p>
          <a:p>
            <a:r>
              <a:rPr kumimoji="1" lang="de-DE" altLang="zh-CN" dirty="0"/>
              <a:t>Mit Recall und Precision können wir beurteilen, ob das Klassifikationsmodells gut ist.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3746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4729</TotalTime>
  <Words>122</Words>
  <Application>Microsoft Macintosh PowerPoint</Application>
  <PresentationFormat>宽屏</PresentationFormat>
  <Paragraphs>26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 2013 - 2022</vt:lpstr>
      <vt:lpstr>Laborprojekt</vt:lpstr>
      <vt:lpstr>Ziel des Projekts</vt:lpstr>
      <vt:lpstr>Datensatz kennenlernen</vt:lpstr>
      <vt:lpstr>Datensatz kennenlernen</vt:lpstr>
      <vt:lpstr>Datensatz kennenlernen</vt:lpstr>
      <vt:lpstr>Datensatz kennenlernen</vt:lpstr>
      <vt:lpstr>PowerPoint 演示文稿</vt:lpstr>
      <vt:lpstr>PowerPoint 演示文稿</vt:lpstr>
      <vt:lpstr>Klassifikation</vt:lpstr>
      <vt:lpstr>Ergebnis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Abschlussprojekt</dc:title>
  <dc:creator>Jiaming Yu</dc:creator>
  <cp:lastModifiedBy>mtdyn</cp:lastModifiedBy>
  <cp:revision>7</cp:revision>
  <dcterms:created xsi:type="dcterms:W3CDTF">2023-05-16T07:15:33Z</dcterms:created>
  <dcterms:modified xsi:type="dcterms:W3CDTF">2023-06-05T14:28:44Z</dcterms:modified>
</cp:coreProperties>
</file>